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56" r:id="rId4"/>
    <p:sldId id="279" r:id="rId5"/>
    <p:sldId id="281" r:id="rId6"/>
    <p:sldId id="28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3F3F3"/>
    <a:srgbClr val="D3D3D3"/>
    <a:srgbClr val="F7F7F7"/>
    <a:srgbClr val="EEEEEE"/>
    <a:srgbClr val="F0FFFF"/>
    <a:srgbClr val="FFF7FA"/>
    <a:srgbClr val="FF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25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51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43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64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63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693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15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3337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026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86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1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59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46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04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84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02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26B3155-A322-4F7A-BE64-67068DFC2B85}" type="datetimeFigureOut">
              <a:rPr lang="en-IN" smtClean="0"/>
              <a:t>16-07-2023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1B6BA9D-7469-49C1-8CB3-A63FD136A9B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8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4/know-the-benefits-of-tv-advertising/" TargetMode="External"/><Relationship Id="rId7" Type="http://schemas.openxmlformats.org/officeDocument/2006/relationships/hyperlink" Target="https://www.derrickaviles.com/online-advertising-driving-faster-growth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1.wdp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://www.rakshaskitchen.com/2016/03/top-5-grocery-stores-in-india.html" TargetMode="External"/><Relationship Id="rId4" Type="http://schemas.openxmlformats.org/officeDocument/2006/relationships/image" Target="../media/image34.jpg"/><Relationship Id="rId9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s://pxhere.com/en/photo/1058067" TargetMode="External"/><Relationship Id="rId7" Type="http://schemas.openxmlformats.org/officeDocument/2006/relationships/image" Target="../media/image48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microsoft.com/office/2007/relationships/hdphoto" Target="../media/hdphoto12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www.derrickaviles.com/online-advertising-driving-faster-growth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pixabay.com/en/exercise-jog-jogging-run-running-147475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www.pexels.com/photo/restaurant-beans-coffee-cup-2061/" TargetMode="Externa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mitopencourseware/3303477299/in/album-72157607566444494/" TargetMode="Externa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5020-C76C-4533-9254-C1187F8F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2" y="1175464"/>
            <a:ext cx="5703046" cy="4723312"/>
          </a:xfrm>
          <a:ln>
            <a:noFill/>
          </a:ln>
        </p:spPr>
        <p:txBody>
          <a:bodyPr/>
          <a:lstStyle/>
          <a:p>
            <a:r>
              <a:rPr lang="en-IN" sz="3500" b="1" dirty="0"/>
              <a:t>Code Basics P6</a:t>
            </a:r>
            <a:br>
              <a:rPr lang="en-IN" sz="3500" b="1" dirty="0"/>
            </a:br>
            <a:br>
              <a:rPr lang="en-IN" sz="3500" b="1" dirty="0"/>
            </a:br>
            <a:r>
              <a:rPr lang="en-IN" sz="3500" b="1" dirty="0"/>
              <a:t>Providing marketing insights</a:t>
            </a:r>
            <a:br>
              <a:rPr lang="en-IN" sz="3500" b="1" dirty="0"/>
            </a:br>
            <a:br>
              <a:rPr lang="en-IN" sz="3500" b="1" dirty="0"/>
            </a:br>
            <a:br>
              <a:rPr lang="en-IN" sz="3500" b="1" dirty="0"/>
            </a:br>
            <a:br>
              <a:rPr lang="en-IN" sz="3500" b="1" dirty="0"/>
            </a:br>
            <a:r>
              <a:rPr lang="en-IN" b="1" dirty="0"/>
              <a:t>Codex </a:t>
            </a:r>
            <a:r>
              <a:rPr lang="en-IN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Food and beverage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3666-9110-4959-9568-D87B1073B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5933" y="2614299"/>
            <a:ext cx="3757545" cy="2283824"/>
          </a:xfrm>
        </p:spPr>
        <p:txBody>
          <a:bodyPr/>
          <a:lstStyle/>
          <a:p>
            <a:r>
              <a:rPr lang="en-IN" dirty="0"/>
              <a:t>Presented by </a:t>
            </a:r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Sam kumar r</a:t>
            </a:r>
          </a:p>
        </p:txBody>
      </p:sp>
      <p:pic>
        <p:nvPicPr>
          <p:cNvPr id="1026" name="Picture 2" descr="codebasics - YouTube">
            <a:extLst>
              <a:ext uri="{FF2B5EF4-FFF2-40B4-BE49-F238E27FC236}">
                <a16:creationId xmlns:a16="http://schemas.microsoft.com/office/drawing/2014/main" id="{BB6B3F8D-EE9D-41BE-9E9A-E0AF0781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48" y="90735"/>
            <a:ext cx="1084729" cy="108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42"/>
    </mc:Choice>
    <mc:Fallback xmlns="">
      <p:transition spd="slow" advTm="239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4657E1-360B-44B5-A5AE-62387630B2F1}"/>
              </a:ext>
            </a:extLst>
          </p:cNvPr>
          <p:cNvSpPr txBox="1"/>
          <p:nvPr/>
        </p:nvSpPr>
        <p:spPr>
          <a:xfrm>
            <a:off x="201707" y="1623663"/>
            <a:ext cx="6118411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400" b="1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a. Who are the current market leaders?</a:t>
            </a:r>
          </a:p>
          <a:p>
            <a:pPr algn="just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current market leaders are cola-coka followed by Bepsi and Gangster ,They are top 3 current market leaders where Codex stands 5</a:t>
            </a:r>
            <a:r>
              <a:rPr lang="en-US" sz="1600" baseline="300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 the Competition </a:t>
            </a:r>
          </a:p>
          <a:p>
            <a:pPr algn="just"/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6" y="315983"/>
            <a:ext cx="3787587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3 Competition Analysis: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E08E-3F4A-4588-A744-D4035CA6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9" y="1331259"/>
            <a:ext cx="5383304" cy="5278156"/>
          </a:xfrm>
          <a:prstGeom prst="rect">
            <a:avLst/>
          </a:prstGeom>
          <a:effectLst/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FA72B79E-C46E-427B-8B51-D8C97C5F6733}"/>
              </a:ext>
            </a:extLst>
          </p:cNvPr>
          <p:cNvSpPr/>
          <p:nvPr/>
        </p:nvSpPr>
        <p:spPr>
          <a:xfrm>
            <a:off x="7566210" y="2408477"/>
            <a:ext cx="71718" cy="172432"/>
          </a:xfrm>
          <a:prstGeom prst="star5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3987A1CC-1C9A-4D9F-BDF4-874C7FB4176F}"/>
              </a:ext>
            </a:extLst>
          </p:cNvPr>
          <p:cNvSpPr/>
          <p:nvPr/>
        </p:nvSpPr>
        <p:spPr>
          <a:xfrm>
            <a:off x="8184776" y="3047151"/>
            <a:ext cx="71718" cy="172432"/>
          </a:xfrm>
          <a:prstGeom prst="star5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7FA309A-682A-4403-9A5C-3F07E3DA7929}"/>
              </a:ext>
            </a:extLst>
          </p:cNvPr>
          <p:cNvSpPr/>
          <p:nvPr/>
        </p:nvSpPr>
        <p:spPr>
          <a:xfrm>
            <a:off x="8821270" y="3342784"/>
            <a:ext cx="71718" cy="172432"/>
          </a:xfrm>
          <a:prstGeom prst="star5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801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E7DB69-DF4A-42E1-AEB8-912A9AEBD38B}"/>
              </a:ext>
            </a:extLst>
          </p:cNvPr>
          <p:cNvSpPr/>
          <p:nvPr/>
        </p:nvSpPr>
        <p:spPr>
          <a:xfrm>
            <a:off x="264461" y="2701184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147918" y="450605"/>
            <a:ext cx="6096000" cy="2099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What are the primary reasons consumers prefer those brands over ours?</a:t>
            </a:r>
          </a:p>
          <a:p>
            <a:pPr algn="l">
              <a:lnSpc>
                <a:spcPct val="150000"/>
              </a:lnSpc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	The primary reason </a:t>
            </a:r>
            <a:r>
              <a:rPr lang="en-US" sz="1400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prefer those brands over ours is Brand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Reputation followed by Taste/preference/flavor where Brand reputation plays a vital in consumer choosing the brand</a:t>
            </a:r>
            <a:endParaRPr lang="en-US" sz="1400" b="1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.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321E19B-5AF5-4ECD-87CC-9CDB1619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79" y="1186172"/>
            <a:ext cx="5683621" cy="42912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1F80D-77DD-4AF7-A966-443D674F765B}"/>
              </a:ext>
            </a:extLst>
          </p:cNvPr>
          <p:cNvSpPr txBox="1"/>
          <p:nvPr/>
        </p:nvSpPr>
        <p:spPr>
          <a:xfrm>
            <a:off x="147918" y="3150900"/>
            <a:ext cx="6096000" cy="263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Codex can initiate themselves in improving brand reputation by following points: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Deliver exceptional products or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Provide excellent customer service.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Practice transparency and honesty in all business practices.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Engage with online reviews and feedback.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Monitor and manage your online presence.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02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6" y="315983"/>
            <a:ext cx="6315632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sz="2200" b="1" i="0" dirty="0">
                <a:solidFill>
                  <a:srgbClr val="000000"/>
                </a:solidFill>
                <a:effectLst/>
                <a:latin typeface="Helvetica Neue"/>
              </a:rPr>
              <a:t>4 Marketing Channels and Brand Awareness:</a:t>
            </a:r>
          </a:p>
          <a:p>
            <a:pPr algn="l"/>
            <a:endParaRPr lang="en-IN" sz="2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8473A-E1D8-4504-818B-4D7309F6B2F8}"/>
              </a:ext>
            </a:extLst>
          </p:cNvPr>
          <p:cNvSpPr txBox="1"/>
          <p:nvPr/>
        </p:nvSpPr>
        <p:spPr>
          <a:xfrm>
            <a:off x="524436" y="1329898"/>
            <a:ext cx="60960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a. Which marketing channel can be used to reach more customers?</a:t>
            </a:r>
          </a:p>
          <a:p>
            <a:pPr algn="l">
              <a:lnSpc>
                <a:spcPct val="150000"/>
              </a:lnSpc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	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online marketing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can be used to reach more customers since </a:t>
            </a:r>
          </a:p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Most of the c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ustomers in today’s era use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digital platform in their day to day basis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9F6B8-D0AC-4A0E-9D28-F9BBF243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573" y="1573154"/>
            <a:ext cx="4327991" cy="371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ACEDCD-970C-4C1F-AC41-8FFD26571411}"/>
              </a:ext>
            </a:extLst>
          </p:cNvPr>
          <p:cNvSpPr/>
          <p:nvPr/>
        </p:nvSpPr>
        <p:spPr>
          <a:xfrm>
            <a:off x="640979" y="3386232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5840-DBCD-4AE1-9CE8-59022A7BDE9D}"/>
              </a:ext>
            </a:extLst>
          </p:cNvPr>
          <p:cNvSpPr txBox="1"/>
          <p:nvPr/>
        </p:nvSpPr>
        <p:spPr>
          <a:xfrm>
            <a:off x="524436" y="3835948"/>
            <a:ext cx="6096000" cy="296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Codex can improve their online ads or their digital presence to improve their brand in online by following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Define your brand identity.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Understand your target audience.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Craft compelling ad headlines.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Use captivating visuals.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Create concise and impactful ad copy.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84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76200" y="0"/>
            <a:ext cx="971326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How effective are different marketing strategies and channels in reaching our customers?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I have used matplotlib. Subplots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(plt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.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subplots) and seaborn packages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for this in Jupyter notebook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</a:t>
            </a:r>
          </a:p>
          <a:p>
            <a:pPr algn="l"/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F37B2E-B03F-4CCB-A492-AD520E83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612"/>
            <a:ext cx="12192000" cy="59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8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345141" y="369923"/>
            <a:ext cx="8449235" cy="590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How effective are different marketing strategies and channels in reaching our customers?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48DF4-3DF0-4B64-A6C8-419002F3BF35}"/>
              </a:ext>
            </a:extLst>
          </p:cNvPr>
          <p:cNvSpPr/>
          <p:nvPr/>
        </p:nvSpPr>
        <p:spPr>
          <a:xfrm>
            <a:off x="345141" y="1724684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15992D-F651-4A6E-A388-20AC332329FB}"/>
              </a:ext>
            </a:extLst>
          </p:cNvPr>
          <p:cNvSpPr/>
          <p:nvPr/>
        </p:nvSpPr>
        <p:spPr>
          <a:xfrm>
            <a:off x="370276" y="2934536"/>
            <a:ext cx="5414683" cy="137047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Bangalore has the highest reach in online ads and followed by Hyderabad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Surprisingly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cities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like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Mumbai , Lucknow ,pune, Ahmedabad ,Delhi, Jaipur ,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Tv commercials have greater reach to respondents than online ads and other Marketing channels</a:t>
            </a:r>
            <a:endParaRPr lang="en-IN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E7DD77-B5EF-4529-97D0-413D9C2E1496}"/>
              </a:ext>
            </a:extLst>
          </p:cNvPr>
          <p:cNvSpPr/>
          <p:nvPr/>
        </p:nvSpPr>
        <p:spPr>
          <a:xfrm>
            <a:off x="6379060" y="4894729"/>
            <a:ext cx="5544000" cy="1371600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Tier 1</a:t>
            </a:r>
            <a:r>
              <a:rPr lang="en-IN" sz="1800" dirty="0">
                <a:solidFill>
                  <a:schemeClr val="tx1"/>
                </a:solidFill>
                <a:latin typeface="Helvetica Neue"/>
              </a:rPr>
              <a:t> have the highest respondents of all the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marketing channels containing 75.4%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B9BB72-9E13-4A17-8882-D9D2423D78A1}"/>
              </a:ext>
            </a:extLst>
          </p:cNvPr>
          <p:cNvSpPr/>
          <p:nvPr/>
        </p:nvSpPr>
        <p:spPr>
          <a:xfrm>
            <a:off x="516435" y="4894729"/>
            <a:ext cx="5414683" cy="1371600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Male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 have the highest respondents of all the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marketing channels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57E8D4-5299-4DC6-991A-CB1EFF68712C}"/>
              </a:ext>
            </a:extLst>
          </p:cNvPr>
          <p:cNvSpPr/>
          <p:nvPr/>
        </p:nvSpPr>
        <p:spPr>
          <a:xfrm>
            <a:off x="6379060" y="2934536"/>
            <a:ext cx="5544000" cy="137047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Online ads are reaching to most of the respondents from the age group of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19-30 and followed by Tv commercial</a:t>
            </a:r>
          </a:p>
        </p:txBody>
      </p:sp>
      <p:sp>
        <p:nvSpPr>
          <p:cNvPr id="11" name="Graphic 5" descr="Back with solid fill">
            <a:extLst>
              <a:ext uri="{FF2B5EF4-FFF2-40B4-BE49-F238E27FC236}">
                <a16:creationId xmlns:a16="http://schemas.microsoft.com/office/drawing/2014/main" id="{7F1E8B0A-A9C2-4C65-A9A3-8452A6B67C5F}"/>
              </a:ext>
            </a:extLst>
          </p:cNvPr>
          <p:cNvSpPr/>
          <p:nvPr/>
        </p:nvSpPr>
        <p:spPr>
          <a:xfrm>
            <a:off x="2347958" y="2153240"/>
            <a:ext cx="887506" cy="815789"/>
          </a:xfrm>
          <a:custGeom>
            <a:avLst/>
            <a:gdLst>
              <a:gd name="connsiteX0" fmla="*/ 806824 w 806824"/>
              <a:gd name="connsiteY0" fmla="*/ 242047 h 595032"/>
              <a:gd name="connsiteX1" fmla="*/ 518385 w 806824"/>
              <a:gd name="connsiteY1" fmla="*/ 0 h 595032"/>
              <a:gd name="connsiteX2" fmla="*/ 518385 w 806824"/>
              <a:gd name="connsiteY2" fmla="*/ 141194 h 595032"/>
              <a:gd name="connsiteX3" fmla="*/ 0 w 806824"/>
              <a:gd name="connsiteY3" fmla="*/ 595033 h 595032"/>
              <a:gd name="connsiteX4" fmla="*/ 518385 w 806824"/>
              <a:gd name="connsiteY4" fmla="*/ 352986 h 595032"/>
              <a:gd name="connsiteX5" fmla="*/ 518385 w 806824"/>
              <a:gd name="connsiteY5" fmla="*/ 484095 h 595032"/>
              <a:gd name="connsiteX6" fmla="*/ 806824 w 806824"/>
              <a:gd name="connsiteY6" fmla="*/ 242047 h 5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6824" h="595032">
                <a:moveTo>
                  <a:pt x="806824" y="242047"/>
                </a:moveTo>
                <a:lnTo>
                  <a:pt x="518385" y="0"/>
                </a:lnTo>
                <a:lnTo>
                  <a:pt x="518385" y="141194"/>
                </a:lnTo>
                <a:cubicBezTo>
                  <a:pt x="75640" y="145228"/>
                  <a:pt x="0" y="595033"/>
                  <a:pt x="0" y="595033"/>
                </a:cubicBezTo>
                <a:cubicBezTo>
                  <a:pt x="0" y="595033"/>
                  <a:pt x="164390" y="356011"/>
                  <a:pt x="518385" y="352986"/>
                </a:cubicBezTo>
                <a:lnTo>
                  <a:pt x="518385" y="484095"/>
                </a:lnTo>
                <a:lnTo>
                  <a:pt x="806824" y="2420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00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BF9592-6E37-4B42-BB28-8D4D24AE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20887" y="2065380"/>
            <a:ext cx="1048871" cy="773097"/>
          </a:xfrm>
          <a:prstGeom prst="rect">
            <a:avLst/>
          </a:prstGeom>
        </p:spPr>
      </p:pic>
      <p:pic>
        <p:nvPicPr>
          <p:cNvPr id="19" name="Graphic 18" descr="Male profile with solid fill">
            <a:extLst>
              <a:ext uri="{FF2B5EF4-FFF2-40B4-BE49-F238E27FC236}">
                <a16:creationId xmlns:a16="http://schemas.microsoft.com/office/drawing/2014/main" id="{B598B19B-BF78-49D2-A7AB-FDEBC62B8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531" y="4647617"/>
            <a:ext cx="786171" cy="4942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8944C-379C-4A67-8582-1DC80B290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2641" y="2344817"/>
            <a:ext cx="2315134" cy="657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8AD8A-5B77-4340-9C5D-B0CB50772454}"/>
              </a:ext>
            </a:extLst>
          </p:cNvPr>
          <p:cNvSpPr txBox="1"/>
          <p:nvPr/>
        </p:nvSpPr>
        <p:spPr>
          <a:xfrm>
            <a:off x="8462682" y="4518212"/>
            <a:ext cx="161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 Neue"/>
              </a:rPr>
              <a:t>Tier1  </a:t>
            </a:r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Neue"/>
              </a:rPr>
              <a:t>75.4%</a:t>
            </a:r>
          </a:p>
        </p:txBody>
      </p:sp>
    </p:spTree>
    <p:extLst>
      <p:ext uri="{BB962C8B-B14F-4D97-AF65-F5344CB8AC3E}">
        <p14:creationId xmlns:p14="http://schemas.microsoft.com/office/powerpoint/2010/main" val="17394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6" y="315983"/>
            <a:ext cx="3473822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5. Brand Penetration: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8473A-E1D8-4504-818B-4D7309F6B2F8}"/>
              </a:ext>
            </a:extLst>
          </p:cNvPr>
          <p:cNvSpPr txBox="1"/>
          <p:nvPr/>
        </p:nvSpPr>
        <p:spPr>
          <a:xfrm>
            <a:off x="524436" y="1329898"/>
            <a:ext cx="60960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a. What do people think about our brand? 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59.7%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of the respondents are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neutral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and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22.6%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 of the respondents are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positive about Codex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and only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17.7% of the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respondents have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negative felling about Codex</a:t>
            </a: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ACEDCD-970C-4C1F-AC41-8FFD26571411}"/>
              </a:ext>
            </a:extLst>
          </p:cNvPr>
          <p:cNvSpPr/>
          <p:nvPr/>
        </p:nvSpPr>
        <p:spPr>
          <a:xfrm>
            <a:off x="425825" y="3119370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5840-DBCD-4AE1-9CE8-59022A7BDE9D}"/>
              </a:ext>
            </a:extLst>
          </p:cNvPr>
          <p:cNvSpPr txBox="1"/>
          <p:nvPr/>
        </p:nvSpPr>
        <p:spPr>
          <a:xfrm>
            <a:off x="340660" y="3644446"/>
            <a:ext cx="6199093" cy="360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Since 59.7% of the respondents have neutral perception about Codex and since positive % is higher than lower % , So Codex can implement new strategies and ideas such 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Segoe UI Semibold" panose="020B0702040204020203" pitchFamily="34" charset="0"/>
              </a:rPr>
              <a:t>improving availability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Segoe UI Semibold" panose="020B0702040204020203" pitchFamily="34" charset="0"/>
              </a:rPr>
              <a:t>increasing caffeine in product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  <a:cs typeface="Segoe UI Semibold" panose="020B0702040204020203" pitchFamily="34" charset="0"/>
              </a:rPr>
              <a:t> Brand value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Understand your target audience.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there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ffectLst/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high chance of neutral respondents converting into positive respondents 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ffectLst/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1736D8-3138-479F-A455-42005141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77" y="1201271"/>
            <a:ext cx="5410198" cy="37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3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147918" y="450605"/>
            <a:ext cx="6096000" cy="590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Which cities do we need to focus more on?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B54238-5441-4EA4-91B8-6B26B6C5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0970"/>
            <a:ext cx="7714129" cy="332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A2AFFF9-B22D-4B73-99B1-6A718FB5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" y="871610"/>
            <a:ext cx="7633447" cy="25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56B630-063C-49BE-BFE1-4AF8F4EE009D}"/>
              </a:ext>
            </a:extLst>
          </p:cNvPr>
          <p:cNvSpPr/>
          <p:nvPr/>
        </p:nvSpPr>
        <p:spPr>
          <a:xfrm>
            <a:off x="8404415" y="1041601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44158-2728-4EA3-B164-5A3FAFE45230}"/>
              </a:ext>
            </a:extLst>
          </p:cNvPr>
          <p:cNvSpPr txBox="1"/>
          <p:nvPr/>
        </p:nvSpPr>
        <p:spPr>
          <a:xfrm>
            <a:off x="8263862" y="1506070"/>
            <a:ext cx="3662080" cy="476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Helvetica Neue"/>
              </a:rPr>
              <a:t>Focus more on </a:t>
            </a:r>
          </a:p>
          <a:p>
            <a:pPr>
              <a:lnSpc>
                <a:spcPct val="150000"/>
              </a:lnSpc>
            </a:pPr>
            <a:r>
              <a:rPr lang="en-IN" sz="25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T1</a:t>
            </a:r>
            <a:r>
              <a:rPr lang="en-IN" sz="1400" dirty="0">
                <a:latin typeface="Helvetica Neue"/>
              </a:rPr>
              <a:t> :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Chennai 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	    Delhi 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IN" sz="25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T2</a:t>
            </a:r>
            <a:r>
              <a:rPr lang="en-IN" sz="1400" dirty="0">
                <a:latin typeface="Helvetica Neue"/>
              </a:rPr>
              <a:t> : 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Jaipur 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	   Lucknow</a:t>
            </a:r>
          </a:p>
          <a:p>
            <a:pPr>
              <a:lnSpc>
                <a:spcPct val="150000"/>
              </a:lnSpc>
            </a:pPr>
            <a:endParaRPr lang="en-IN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At overall level the city needs to be focused on are :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Ahmedabad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Delhi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Jaipur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Lucknow</a:t>
            </a:r>
          </a:p>
        </p:txBody>
      </p:sp>
    </p:spTree>
    <p:extLst>
      <p:ext uri="{BB962C8B-B14F-4D97-AF65-F5344CB8AC3E}">
        <p14:creationId xmlns:p14="http://schemas.microsoft.com/office/powerpoint/2010/main" val="70509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6" y="315983"/>
            <a:ext cx="3769658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6. Purchase Behaviour: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8473A-E1D8-4504-818B-4D7309F6B2F8}"/>
              </a:ext>
            </a:extLst>
          </p:cNvPr>
          <p:cNvSpPr txBox="1"/>
          <p:nvPr/>
        </p:nvSpPr>
        <p:spPr>
          <a:xfrm>
            <a:off x="524436" y="1329898"/>
            <a:ext cx="6127376" cy="145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a. Where do respondents prefer to purchase energy drinks?</a:t>
            </a:r>
          </a:p>
          <a:p>
            <a:pPr algn="l"/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Most of the respondents purchase their energy drinks from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Supermarket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followed by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Online retailers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ACEDCD-970C-4C1F-AC41-8FFD26571411}"/>
              </a:ext>
            </a:extLst>
          </p:cNvPr>
          <p:cNvSpPr/>
          <p:nvPr/>
        </p:nvSpPr>
        <p:spPr>
          <a:xfrm>
            <a:off x="389966" y="2873787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5840-DBCD-4AE1-9CE8-59022A7BDE9D}"/>
              </a:ext>
            </a:extLst>
          </p:cNvPr>
          <p:cNvSpPr txBox="1"/>
          <p:nvPr/>
        </p:nvSpPr>
        <p:spPr>
          <a:xfrm>
            <a:off x="127747" y="3250047"/>
            <a:ext cx="6539753" cy="360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Since most of the respondents purchase their energy drink from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super market </a:t>
            </a: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so the following points can be applied to increase their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sales</a:t>
            </a: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 value </a:t>
            </a: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  <a:p>
            <a:pPr algn="l">
              <a:lnSpc>
                <a:spcPct val="150000"/>
              </a:lnSpc>
            </a:pP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Eye-catching Packaging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Clear Product Information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Competitive Pricing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Product Placement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Product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E27215-F22B-4EAD-B97B-3677AF07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53" y="1221440"/>
            <a:ext cx="5524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9654F3-CBDA-4CF5-8FE4-42C208AD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81082" y="4715435"/>
            <a:ext cx="3386417" cy="1649506"/>
          </a:xfrm>
          <a:prstGeom prst="rect">
            <a:avLst/>
          </a:prstGeom>
        </p:spPr>
      </p:pic>
      <p:pic>
        <p:nvPicPr>
          <p:cNvPr id="8" name="Graphic 7" descr="Arrow: Clockwise curve with solid fill">
            <a:extLst>
              <a:ext uri="{FF2B5EF4-FFF2-40B4-BE49-F238E27FC236}">
                <a16:creationId xmlns:a16="http://schemas.microsoft.com/office/drawing/2014/main" id="{C9720742-5A89-482F-A477-DA90C66EE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044457" flipH="1">
            <a:off x="6851076" y="4595078"/>
            <a:ext cx="656965" cy="1590766"/>
          </a:xfrm>
          <a:prstGeom prst="rect">
            <a:avLst/>
          </a:prstGeom>
        </p:spPr>
      </p:pic>
      <p:pic>
        <p:nvPicPr>
          <p:cNvPr id="14" name="Graphic 13" descr="Arrow: Slight curve with solid fill">
            <a:extLst>
              <a:ext uri="{FF2B5EF4-FFF2-40B4-BE49-F238E27FC236}">
                <a16:creationId xmlns:a16="http://schemas.microsoft.com/office/drawing/2014/main" id="{CF225D29-BF74-42FA-82FD-23C308449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06" y="5053553"/>
            <a:ext cx="914400" cy="10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0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244849" y="595812"/>
            <a:ext cx="6057900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What are the typical consumption situations for energy drinks among respondents?</a:t>
            </a:r>
          </a:p>
          <a:p>
            <a:pPr algn="l"/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Most of the respondents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typical consumption energy drinks is for sports and exercise and </a:t>
            </a: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typically 19-30 age group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of people are actively involved in it and that is the reason they </a:t>
            </a: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prefer caffeine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which helps them to </a:t>
            </a: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perform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effectively</a:t>
            </a:r>
            <a:endParaRPr lang="en-US" sz="1400" b="1" i="0" dirty="0">
              <a:solidFill>
                <a:schemeClr val="accent2">
                  <a:lumMod val="75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48DF4-3DF0-4B64-A6C8-419002F3BF35}"/>
              </a:ext>
            </a:extLst>
          </p:cNvPr>
          <p:cNvSpPr/>
          <p:nvPr/>
        </p:nvSpPr>
        <p:spPr>
          <a:xfrm>
            <a:off x="488178" y="3059044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131ED9-FA4C-4C37-AD1C-F37C6048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4" y="1185582"/>
            <a:ext cx="6057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B5E71-756F-4F20-869D-8BC0C226219A}"/>
              </a:ext>
            </a:extLst>
          </p:cNvPr>
          <p:cNvSpPr txBox="1"/>
          <p:nvPr/>
        </p:nvSpPr>
        <p:spPr>
          <a:xfrm>
            <a:off x="309283" y="3571500"/>
            <a:ext cx="612737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  <a:latin typeface="Helvetica Neue"/>
              </a:rPr>
              <a:t>Codex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now have Target audience which they </a:t>
            </a:r>
            <a:r>
              <a:rPr lang="en-US" sz="1400" b="1" dirty="0">
                <a:solidFill>
                  <a:schemeClr val="tx2"/>
                </a:solidFill>
                <a:latin typeface="Helvetica Neue"/>
              </a:rPr>
              <a:t>can focus on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: </a:t>
            </a:r>
          </a:p>
        </p:txBody>
      </p:sp>
      <p:pic>
        <p:nvPicPr>
          <p:cNvPr id="9220" name="Picture 4" descr="Prompt: 11 years old boy, handsome, dark blond hair, brown eyes, dribbling, playing football on the football stadium">
            <a:extLst>
              <a:ext uri="{FF2B5EF4-FFF2-40B4-BE49-F238E27FC236}">
                <a16:creationId xmlns:a16="http://schemas.microsoft.com/office/drawing/2014/main" id="{5750EC25-CC94-4D5C-AB0D-F10533FBE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8" y="4229368"/>
            <a:ext cx="2438400" cy="220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rompt: Senior male runner withe hair  in a mountain scenery">
            <a:extLst>
              <a:ext uri="{FF2B5EF4-FFF2-40B4-BE49-F238E27FC236}">
                <a16:creationId xmlns:a16="http://schemas.microsoft.com/office/drawing/2014/main" id="{85B8823A-78F2-44C6-919A-88871121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9" y="4183701"/>
            <a:ext cx="2581835" cy="22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Arrow: Clockwise curve with solid fill">
            <a:extLst>
              <a:ext uri="{FF2B5EF4-FFF2-40B4-BE49-F238E27FC236}">
                <a16:creationId xmlns:a16="http://schemas.microsoft.com/office/drawing/2014/main" id="{5517ADC6-5DEB-4168-9D70-FE468D1E3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044457" flipH="1">
            <a:off x="6243740" y="4509457"/>
            <a:ext cx="656965" cy="18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0F935D-0A8A-4D51-B8B1-1844FF0DB73B}"/>
              </a:ext>
            </a:extLst>
          </p:cNvPr>
          <p:cNvSpPr txBox="1"/>
          <p:nvPr/>
        </p:nvSpPr>
        <p:spPr>
          <a:xfrm>
            <a:off x="200025" y="398942"/>
            <a:ext cx="9912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c. What factors influence respondents' purchase decisions, such as price range and limited edition packaging?</a:t>
            </a:r>
          </a:p>
          <a:p>
            <a:pPr algn="l"/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48DF4-3DF0-4B64-A6C8-419002F3BF35}"/>
              </a:ext>
            </a:extLst>
          </p:cNvPr>
          <p:cNvSpPr/>
          <p:nvPr/>
        </p:nvSpPr>
        <p:spPr>
          <a:xfrm>
            <a:off x="541967" y="4425463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6D0921-F087-4C17-AF62-94D0B5D9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8" y="922162"/>
            <a:ext cx="981187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02E8BB-8A81-4245-BFC6-A145E6F518E9}"/>
              </a:ext>
            </a:extLst>
          </p:cNvPr>
          <p:cNvSpPr/>
          <p:nvPr/>
        </p:nvSpPr>
        <p:spPr>
          <a:xfrm>
            <a:off x="6190801" y="5017077"/>
            <a:ext cx="5544000" cy="1371600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Almost 40.2% of the respondents prefer limited edition packing and almost 39.5% prefer no to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619BB-2398-4165-A645-3901006F86BD}"/>
              </a:ext>
            </a:extLst>
          </p:cNvPr>
          <p:cNvSpPr/>
          <p:nvPr/>
        </p:nvSpPr>
        <p:spPr>
          <a:xfrm>
            <a:off x="328176" y="5017077"/>
            <a:ext cx="5414683" cy="1371600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Most of the respondents prefer a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price range of </a:t>
            </a: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50-100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and </a:t>
            </a: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followed by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100-150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The consumer’s are excepting good quality </a:t>
            </a: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along with reasonable price</a:t>
            </a:r>
          </a:p>
        </p:txBody>
      </p:sp>
    </p:spTree>
    <p:extLst>
      <p:ext uri="{BB962C8B-B14F-4D97-AF65-F5344CB8AC3E}">
        <p14:creationId xmlns:p14="http://schemas.microsoft.com/office/powerpoint/2010/main" val="334291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5020-C76C-4533-9254-C1187F8FD91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IN" b="1" dirty="0"/>
              <a:t>Overview: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40FC4-AD58-4B13-A673-DA9366247DC8}"/>
              </a:ext>
            </a:extLst>
          </p:cNvPr>
          <p:cNvSpPr txBox="1"/>
          <p:nvPr/>
        </p:nvSpPr>
        <p:spPr>
          <a:xfrm>
            <a:off x="291353" y="2214282"/>
            <a:ext cx="1160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Codex</a:t>
            </a:r>
            <a:r>
              <a:rPr lang="en-IN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is a German beverage company where they are planning to expand their market in India they have launched their product in India covering 10 cities a few months before so they have taken 10k responses from India by doing an 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6BE90-A97C-4B79-9CD8-696E1999AF0B}"/>
              </a:ext>
            </a:extLst>
          </p:cNvPr>
          <p:cNvSpPr txBox="1"/>
          <p:nvPr/>
        </p:nvSpPr>
        <p:spPr>
          <a:xfrm>
            <a:off x="291353" y="3794818"/>
            <a:ext cx="4845423" cy="470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Demographic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Preferences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Competition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Marketing channels and brand awareness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Brand Penetration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Purchase behaviour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Product Development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52845D-BAC7-406E-9DEE-BE07296BE5CB}"/>
              </a:ext>
            </a:extLst>
          </p:cNvPr>
          <p:cNvSpPr/>
          <p:nvPr/>
        </p:nvSpPr>
        <p:spPr>
          <a:xfrm>
            <a:off x="291352" y="3462898"/>
            <a:ext cx="2227729" cy="331920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Primary insights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043C75-456F-489E-A835-53BC71EF38E3}"/>
              </a:ext>
            </a:extLst>
          </p:cNvPr>
          <p:cNvSpPr/>
          <p:nvPr/>
        </p:nvSpPr>
        <p:spPr>
          <a:xfrm>
            <a:off x="5535660" y="3429000"/>
            <a:ext cx="3124246" cy="331920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Secondary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3F73-201A-449F-959E-40F6E0E18077}"/>
              </a:ext>
            </a:extLst>
          </p:cNvPr>
          <p:cNvSpPr txBox="1"/>
          <p:nvPr/>
        </p:nvSpPr>
        <p:spPr>
          <a:xfrm>
            <a:off x="5239870" y="4065841"/>
            <a:ext cx="6840071" cy="1893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Recommendations 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● What should be the ideal price of our product?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● What kind of marketing campaigns, offers, and discounts we can run?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● Who can be a brand ambassador, and why?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● Who should be our target audience, and why</a:t>
            </a:r>
            <a:endParaRPr lang="en-IN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2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5" y="315983"/>
            <a:ext cx="3913093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7. Product Development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ACEDCD-970C-4C1F-AC41-8FFD26571411}"/>
              </a:ext>
            </a:extLst>
          </p:cNvPr>
          <p:cNvSpPr/>
          <p:nvPr/>
        </p:nvSpPr>
        <p:spPr>
          <a:xfrm>
            <a:off x="389965" y="4177553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3EFEE1-023E-4B9A-B596-4B43D15E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5" y="1180634"/>
            <a:ext cx="11308976" cy="29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281A81-F075-4427-B667-54D13524D95B}"/>
              </a:ext>
            </a:extLst>
          </p:cNvPr>
          <p:cNvSpPr/>
          <p:nvPr/>
        </p:nvSpPr>
        <p:spPr>
          <a:xfrm>
            <a:off x="4144417" y="4760259"/>
            <a:ext cx="3630707" cy="163422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In Product availability Codex ranks at 4 So, codex has to make the availability of the product in different stores and supermarkets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CC62B-597D-4593-BDAC-466C0536B9F0}"/>
              </a:ext>
            </a:extLst>
          </p:cNvPr>
          <p:cNvSpPr/>
          <p:nvPr/>
        </p:nvSpPr>
        <p:spPr>
          <a:xfrm>
            <a:off x="220600" y="4760259"/>
            <a:ext cx="3630707" cy="163422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In Taste experience Codex ranks at 5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So, codex has to increase their taste in the Product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256A70-2B54-4F23-A6C1-81B5C400A920}"/>
              </a:ext>
            </a:extLst>
          </p:cNvPr>
          <p:cNvSpPr/>
          <p:nvPr/>
        </p:nvSpPr>
        <p:spPr>
          <a:xfrm>
            <a:off x="8068234" y="4760259"/>
            <a:ext cx="3630707" cy="163422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In Brand perception Codex ranks at 6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Helvetica Neue"/>
              </a:rPr>
              <a:t>So, codex has to mainly focus on Brand perception by making Brand ambassador , and sponsor various brands and do promotion activates</a:t>
            </a:r>
          </a:p>
        </p:txBody>
      </p:sp>
    </p:spTree>
    <p:extLst>
      <p:ext uri="{BB962C8B-B14F-4D97-AF65-F5344CB8AC3E}">
        <p14:creationId xmlns:p14="http://schemas.microsoft.com/office/powerpoint/2010/main" val="80414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5" y="315983"/>
            <a:ext cx="4370294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Other aspects and insights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B94F65-C3E0-4EBD-867A-64E3E463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9" y="1251418"/>
            <a:ext cx="11533094" cy="52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8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48DF4-3DF0-4B64-A6C8-419002F3BF35}"/>
              </a:ext>
            </a:extLst>
          </p:cNvPr>
          <p:cNvSpPr/>
          <p:nvPr/>
        </p:nvSpPr>
        <p:spPr>
          <a:xfrm>
            <a:off x="441994" y="1098628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15992D-F651-4A6E-A388-20AC332329FB}"/>
              </a:ext>
            </a:extLst>
          </p:cNvPr>
          <p:cNvSpPr/>
          <p:nvPr/>
        </p:nvSpPr>
        <p:spPr>
          <a:xfrm>
            <a:off x="224116" y="1786880"/>
            <a:ext cx="5414683" cy="2169885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Codex should reduce the sugar content in their product since most the respondents prefer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less sugar 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content in their drink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Which represents that most of the respondents are concerned with their health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E7DD77-B5EF-4529-97D0-413D9C2E1496}"/>
              </a:ext>
            </a:extLst>
          </p:cNvPr>
          <p:cNvSpPr/>
          <p:nvPr/>
        </p:nvSpPr>
        <p:spPr>
          <a:xfrm>
            <a:off x="6334236" y="4312022"/>
            <a:ext cx="5544000" cy="216988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About 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51.6% 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of the respondents are interested in natural ingredients and 27.6 and not sure</a:t>
            </a:r>
          </a:p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And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20.5% 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are not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So it clearly shows that most of the respondent's are in natural ingredients and health concerned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B9BB72-9E13-4A17-8882-D9D2423D78A1}"/>
              </a:ext>
            </a:extLst>
          </p:cNvPr>
          <p:cNvSpPr/>
          <p:nvPr/>
        </p:nvSpPr>
        <p:spPr>
          <a:xfrm>
            <a:off x="224117" y="4312022"/>
            <a:ext cx="5414683" cy="2169884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The primary reasons for most of the consumers preventing Codex is Health concern and followed by not available locally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So Codex should focus on these two aspects  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57E8D4-5299-4DC6-991A-CB1EFF68712C}"/>
              </a:ext>
            </a:extLst>
          </p:cNvPr>
          <p:cNvSpPr/>
          <p:nvPr/>
        </p:nvSpPr>
        <p:spPr>
          <a:xfrm>
            <a:off x="6235625" y="1786882"/>
            <a:ext cx="5544000" cy="2169883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Almost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60.1%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 of the respondents are health concerned </a:t>
            </a:r>
          </a:p>
          <a:p>
            <a:pPr algn="ctr">
              <a:lnSpc>
                <a:spcPct val="150000"/>
              </a:lnSpc>
            </a:pPr>
            <a:r>
              <a:rPr lang="en-IN" sz="1400" dirty="0">
                <a:solidFill>
                  <a:schemeClr val="tx1"/>
                </a:solidFill>
                <a:latin typeface="Helvetica Neue"/>
              </a:rPr>
              <a:t>And 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39.1% </a:t>
            </a:r>
            <a:r>
              <a:rPr lang="en-IN" sz="1400" dirty="0">
                <a:solidFill>
                  <a:schemeClr val="tx1"/>
                </a:solidFill>
                <a:latin typeface="Helvetica Neue"/>
              </a:rPr>
              <a:t>are not </a:t>
            </a:r>
          </a:p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So it clearly shows that Codex should focus on producing healthy drinks to the consumers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28BEE-082F-47E1-A6C1-A309E2CAB028}"/>
              </a:ext>
            </a:extLst>
          </p:cNvPr>
          <p:cNvSpPr/>
          <p:nvPr/>
        </p:nvSpPr>
        <p:spPr>
          <a:xfrm>
            <a:off x="441994" y="594202"/>
            <a:ext cx="5196806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This insights are drawn only from the data of Codex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D478B5-0116-4085-86D8-787B53845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2245" y="1650369"/>
            <a:ext cx="1261782" cy="549088"/>
          </a:xfrm>
          <a:prstGeom prst="rect">
            <a:avLst/>
          </a:prstGeom>
        </p:spPr>
      </p:pic>
      <p:pic>
        <p:nvPicPr>
          <p:cNvPr id="3074" name="Picture 2" descr="179,523 Healthy Body Cartoon Images, Stock Photos &amp; Vectors ...">
            <a:extLst>
              <a:ext uri="{FF2B5EF4-FFF2-40B4-BE49-F238E27FC236}">
                <a16:creationId xmlns:a16="http://schemas.microsoft.com/office/drawing/2014/main" id="{BC9001BC-4A8B-428D-808A-C3A92CA6F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BEB4"/>
              </a:clrFrom>
              <a:clrTo>
                <a:srgbClr val="FEBE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362" y1="97778" x2="94488" y2="95556"/>
                        <a14:backgroundMark x1="94488" y1="95556" x2="97638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189" y="1140611"/>
            <a:ext cx="1209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althy person Royalty Free Vector Image - VectorStock">
            <a:extLst>
              <a:ext uri="{FF2B5EF4-FFF2-40B4-BE49-F238E27FC236}">
                <a16:creationId xmlns:a16="http://schemas.microsoft.com/office/drawing/2014/main" id="{7C113AB5-6A3B-458A-A70A-81BF205B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8" y="4319172"/>
            <a:ext cx="859493" cy="5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upermarket Photos, Download The BEST Free Supermarket Stock ...">
            <a:extLst>
              <a:ext uri="{FF2B5EF4-FFF2-40B4-BE49-F238E27FC236}">
                <a16:creationId xmlns:a16="http://schemas.microsoft.com/office/drawing/2014/main" id="{A03E00D2-6EAE-4E9B-AB61-13EB5F377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97" y="4183792"/>
            <a:ext cx="1199909" cy="5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57,187 Natural Ingredients Logo Images, Stock Photos ...">
            <a:extLst>
              <a:ext uri="{FF2B5EF4-FFF2-40B4-BE49-F238E27FC236}">
                <a16:creationId xmlns:a16="http://schemas.microsoft.com/office/drawing/2014/main" id="{DC347435-2E5F-43F6-8BCD-86AC51D3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31" y="4147934"/>
            <a:ext cx="1355209" cy="53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D28D7E-DC60-40D8-BA54-2039C6B05DA4}"/>
              </a:ext>
            </a:extLst>
          </p:cNvPr>
          <p:cNvSpPr/>
          <p:nvPr/>
        </p:nvSpPr>
        <p:spPr>
          <a:xfrm>
            <a:off x="441994" y="4201570"/>
            <a:ext cx="4649959" cy="381797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12B71E-BF9C-4ADC-9DD9-075284659583}"/>
              </a:ext>
            </a:extLst>
          </p:cNvPr>
          <p:cNvSpPr/>
          <p:nvPr/>
        </p:nvSpPr>
        <p:spPr>
          <a:xfrm>
            <a:off x="555811" y="1739357"/>
            <a:ext cx="5540189" cy="298238"/>
          </a:xfrm>
          <a:prstGeom prst="roundRec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B48DF4-3DF0-4B64-A6C8-419002F3BF35}"/>
              </a:ext>
            </a:extLst>
          </p:cNvPr>
          <p:cNvSpPr/>
          <p:nvPr/>
        </p:nvSpPr>
        <p:spPr>
          <a:xfrm>
            <a:off x="441994" y="1098628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28BEE-082F-47E1-A6C1-A309E2CAB028}"/>
              </a:ext>
            </a:extLst>
          </p:cNvPr>
          <p:cNvSpPr/>
          <p:nvPr/>
        </p:nvSpPr>
        <p:spPr>
          <a:xfrm>
            <a:off x="441994" y="594202"/>
            <a:ext cx="4219653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5 recommendations for Codex</a:t>
            </a:r>
            <a:endParaRPr lang="en-US" sz="1500" b="1" i="0" dirty="0">
              <a:solidFill>
                <a:schemeClr val="accent2">
                  <a:lumMod val="75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546C0-7A2E-481F-B5A4-E148EFDE2FB5}"/>
              </a:ext>
            </a:extLst>
          </p:cNvPr>
          <p:cNvSpPr txBox="1"/>
          <p:nvPr/>
        </p:nvSpPr>
        <p:spPr>
          <a:xfrm>
            <a:off x="555811" y="1739357"/>
            <a:ext cx="1121484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1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: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What immediate improvements can we bring to the product?</a:t>
            </a:r>
          </a:p>
          <a:p>
            <a:endParaRPr lang="en-US" sz="1400" b="1" dirty="0">
              <a:solidFill>
                <a:schemeClr val="tx2">
                  <a:lumMod val="50000"/>
                </a:schemeClr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The primary reason respondents  preventing to try Codex’ is not availability in local and health concern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Codex should produce their drink with natural ingredients which can be considered heathy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Codex product should be available locally so they should include their product in local stores and supermarkets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codex has to focus on Brand perception by making Brand ambassador , and sponsor various brands and promotion activities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</a:t>
            </a: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67FAE-62A7-4B89-A982-F17A7EA16A1E}"/>
              </a:ext>
            </a:extLst>
          </p:cNvPr>
          <p:cNvSpPr txBox="1"/>
          <p:nvPr/>
        </p:nvSpPr>
        <p:spPr>
          <a:xfrm>
            <a:off x="555810" y="4201570"/>
            <a:ext cx="112148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2 : What should be the ideal price of our product?</a:t>
            </a: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47162A-136F-4C21-B1DE-A28A4D5AD734}"/>
              </a:ext>
            </a:extLst>
          </p:cNvPr>
          <p:cNvSpPr txBox="1"/>
          <p:nvPr/>
        </p:nvSpPr>
        <p:spPr>
          <a:xfrm>
            <a:off x="0" y="4842299"/>
            <a:ext cx="972670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The ideal  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price range of our product can be </a:t>
            </a: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50-100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 and </a:t>
            </a: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followed </a:t>
            </a:r>
            <a:r>
              <a:rPr lang="en-IN" sz="1600" b="1">
                <a:solidFill>
                  <a:schemeClr val="tx2"/>
                </a:solidFill>
                <a:latin typeface="Helvetica Neue"/>
              </a:rPr>
              <a:t>by </a:t>
            </a:r>
            <a:r>
              <a:rPr lang="en-IN" sz="1600" b="1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100-150 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The consumer’s are expecting  good quality </a:t>
            </a: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along with reasonable price</a:t>
            </a:r>
          </a:p>
        </p:txBody>
      </p:sp>
    </p:spTree>
    <p:extLst>
      <p:ext uri="{BB962C8B-B14F-4D97-AF65-F5344CB8AC3E}">
        <p14:creationId xmlns:p14="http://schemas.microsoft.com/office/powerpoint/2010/main" val="95925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01ED73-C31F-425F-BA80-AAC4855C0F0F}"/>
              </a:ext>
            </a:extLst>
          </p:cNvPr>
          <p:cNvSpPr/>
          <p:nvPr/>
        </p:nvSpPr>
        <p:spPr>
          <a:xfrm>
            <a:off x="213394" y="391570"/>
            <a:ext cx="6608747" cy="381797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546C0-7A2E-481F-B5A4-E148EFDE2FB5}"/>
              </a:ext>
            </a:extLst>
          </p:cNvPr>
          <p:cNvSpPr txBox="1"/>
          <p:nvPr/>
        </p:nvSpPr>
        <p:spPr>
          <a:xfrm>
            <a:off x="313764" y="467705"/>
            <a:ext cx="10013577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3 : What kind of marketing campaigns, offers, and discounts we can run??</a:t>
            </a:r>
          </a:p>
          <a:p>
            <a:endParaRPr lang="en-US" sz="1400" b="1" dirty="0">
              <a:solidFill>
                <a:schemeClr val="tx2">
                  <a:lumMod val="50000"/>
                </a:schemeClr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Social media contests with prizes like free cases of soft drinks.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Loyalty program offering points for purchases and redeemable discounts.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Limited-time promotions such as "Buy One, Get One Free" deals.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Collaborations with local businesses for joint promotions or bundled deals.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Sampling campaigns at popular locations to give people a chance to try our soft drinks.</a:t>
            </a:r>
          </a:p>
          <a:p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47162A-136F-4C21-B1DE-A28A4D5AD734}"/>
              </a:ext>
            </a:extLst>
          </p:cNvPr>
          <p:cNvSpPr txBox="1"/>
          <p:nvPr/>
        </p:nvSpPr>
        <p:spPr>
          <a:xfrm>
            <a:off x="3648635" y="3892079"/>
            <a:ext cx="8543366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Virat Kohli </a:t>
            </a: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can be our </a:t>
            </a:r>
            <a:r>
              <a:rPr lang="en-US" sz="1600" b="1" dirty="0">
                <a:latin typeface="Helvetica Neue"/>
              </a:rPr>
              <a:t>brand ambassador the reasons are 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Helvetica Neue"/>
              </a:rPr>
              <a:t>Since Virat is in his peak of his carrier and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since many of our respondents are involved in sports and exercise</a:t>
            </a:r>
            <a:r>
              <a:rPr lang="en-US" sz="1600" b="1" dirty="0">
                <a:solidFill>
                  <a:schemeClr val="tx2"/>
                </a:solidFill>
                <a:latin typeface="Helvetica Neue"/>
              </a:rPr>
              <a:t> , since he his a cricketer and have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huge following in Instagram , so 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Virat Kohli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can be considered as </a:t>
            </a:r>
            <a:r>
              <a:rPr lang="en-IN" sz="1600" b="1" dirty="0">
                <a:solidFill>
                  <a:schemeClr val="tx2"/>
                </a:solidFill>
                <a:latin typeface="Helvetica Neue"/>
              </a:rPr>
              <a:t>our </a:t>
            </a:r>
            <a:r>
              <a:rPr lang="en-US" sz="1600" b="1" dirty="0">
                <a:latin typeface="Helvetica Neue"/>
              </a:rPr>
              <a:t>brand ambassador 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B27292-BA84-4012-8882-3A2267CDF0C2}"/>
              </a:ext>
            </a:extLst>
          </p:cNvPr>
          <p:cNvGrpSpPr/>
          <p:nvPr/>
        </p:nvGrpSpPr>
        <p:grpSpPr>
          <a:xfrm>
            <a:off x="457199" y="2922875"/>
            <a:ext cx="5782235" cy="381797"/>
            <a:chOff x="313764" y="2963619"/>
            <a:chExt cx="5782235" cy="38179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38175D-A157-4A4E-9BD3-1C8B53A81369}"/>
                </a:ext>
              </a:extLst>
            </p:cNvPr>
            <p:cNvSpPr/>
            <p:nvPr/>
          </p:nvSpPr>
          <p:spPr>
            <a:xfrm>
              <a:off x="313764" y="2963619"/>
              <a:ext cx="4527177" cy="381797"/>
            </a:xfrm>
            <a:prstGeom prst="round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500" b="1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750948-1637-487F-A7A8-F9AFE66DDB49}"/>
                </a:ext>
              </a:extLst>
            </p:cNvPr>
            <p:cNvSpPr txBox="1"/>
            <p:nvPr/>
          </p:nvSpPr>
          <p:spPr>
            <a:xfrm>
              <a:off x="457198" y="3037639"/>
              <a:ext cx="56388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Helvetica Neue"/>
                </a:rPr>
                <a:t>4 : Who can be a brand ambassador, and why?</a:t>
              </a:r>
              <a:endParaRPr lang="en-IN" sz="1400" b="1" dirty="0">
                <a:latin typeface="Helvetica Neue"/>
              </a:endParaRPr>
            </a:p>
          </p:txBody>
        </p:sp>
      </p:grpSp>
      <p:pic>
        <p:nvPicPr>
          <p:cNvPr id="4100" name="Picture 4" descr="Virat Kohli, virat kohli android HD phone wallpaper">
            <a:extLst>
              <a:ext uri="{FF2B5EF4-FFF2-40B4-BE49-F238E27FC236}">
                <a16:creationId xmlns:a16="http://schemas.microsoft.com/office/drawing/2014/main" id="{CBFFBC60-A8FF-4F47-AC4A-6B586BFD5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3" y="3573949"/>
            <a:ext cx="2725273" cy="245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pload.wikimedia.org/wikipedia/commons/thumb/9/95/...">
            <a:extLst>
              <a:ext uri="{FF2B5EF4-FFF2-40B4-BE49-F238E27FC236}">
                <a16:creationId xmlns:a16="http://schemas.microsoft.com/office/drawing/2014/main" id="{0D557CB8-06A3-4371-9FE8-E39E2158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05" y="5144266"/>
            <a:ext cx="555812" cy="2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9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28BEE-082F-47E1-A6C1-A309E2CAB028}"/>
              </a:ext>
            </a:extLst>
          </p:cNvPr>
          <p:cNvSpPr/>
          <p:nvPr/>
        </p:nvSpPr>
        <p:spPr>
          <a:xfrm>
            <a:off x="441994" y="594202"/>
            <a:ext cx="5196806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5 :Who should be our target audience, and why?</a:t>
            </a:r>
            <a:endParaRPr lang="en-US" sz="1500" b="1" i="0" dirty="0">
              <a:solidFill>
                <a:schemeClr val="tx2">
                  <a:lumMod val="75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E1469-AC31-4976-93CA-F90651E681E9}"/>
              </a:ext>
            </a:extLst>
          </p:cNvPr>
          <p:cNvSpPr txBox="1"/>
          <p:nvPr/>
        </p:nvSpPr>
        <p:spPr>
          <a:xfrm>
            <a:off x="3944471" y="1611117"/>
            <a:ext cx="5728448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Our Target audience should be :</a:t>
            </a:r>
          </a:p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Age group 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of 19-30 as the data shows due the age group </a:t>
            </a:r>
          </a:p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19-30 are most actively involved in it</a:t>
            </a: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818423-7007-4DED-94DC-8A3FF04D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5" y="3661629"/>
            <a:ext cx="3777146" cy="27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8F1D4C-641A-40ED-83CB-27D2480153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5" y="1043070"/>
            <a:ext cx="4332958" cy="2467929"/>
          </a:xfrm>
          <a:prstGeom prst="rect">
            <a:avLst/>
          </a:prstGeom>
          <a:effectLst/>
        </p:spPr>
      </p:pic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9D83666A-0AC1-428C-A2E0-B4067B547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1199" y="1518192"/>
            <a:ext cx="2734236" cy="5392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C1E1E0-1982-4223-AC7A-A2DA71EB5E45}"/>
              </a:ext>
            </a:extLst>
          </p:cNvPr>
          <p:cNvSpPr txBox="1"/>
          <p:nvPr/>
        </p:nvSpPr>
        <p:spPr>
          <a:xfrm>
            <a:off x="3944471" y="4087817"/>
            <a:ext cx="5728448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Our Target audience should be :</a:t>
            </a:r>
          </a:p>
          <a:p>
            <a:pPr algn="ctr">
              <a:lnSpc>
                <a:spcPct val="150000"/>
              </a:lnSpc>
            </a:pP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People involved in sports &amp; exercise and any type of physical activity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DC8C6ED5-AADE-43BE-A1CF-FF2EC046C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0235" y="3986121"/>
            <a:ext cx="3182472" cy="5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5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C11179-2224-47B6-B3B1-9493FB370DA1}"/>
              </a:ext>
            </a:extLst>
          </p:cNvPr>
          <p:cNvSpPr txBox="1"/>
          <p:nvPr/>
        </p:nvSpPr>
        <p:spPr>
          <a:xfrm>
            <a:off x="1676399" y="1789288"/>
            <a:ext cx="8166847" cy="3279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Code </a:t>
            </a: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basics and </a:t>
            </a:r>
            <a:r>
              <a:rPr lang="en-IN" sz="48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Team</a:t>
            </a:r>
          </a:p>
          <a:p>
            <a:pPr algn="ctr">
              <a:lnSpc>
                <a:spcPct val="150000"/>
              </a:lnSpc>
            </a:pPr>
            <a:endParaRPr lang="en-IN" sz="4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pic>
        <p:nvPicPr>
          <p:cNvPr id="10" name="Picture 2" descr="codebasics - YouTube">
            <a:extLst>
              <a:ext uri="{FF2B5EF4-FFF2-40B4-BE49-F238E27FC236}">
                <a16:creationId xmlns:a16="http://schemas.microsoft.com/office/drawing/2014/main" id="{3E837F56-1A9C-40F6-908F-C892297F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2" y="4160711"/>
            <a:ext cx="1084729" cy="108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5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0F9DD7A-8F9A-4D7D-9A12-ABB014BB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Market: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18AFBD4-F544-4465-B883-9FE7EDFB5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1" y="2531781"/>
            <a:ext cx="5796429" cy="4397935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chemeClr val="tx2">
                    <a:lumMod val="50000"/>
                  </a:schemeClr>
                </a:solidFill>
                <a:effectLst/>
                <a:latin typeface="Söhne"/>
              </a:rPr>
              <a:t>Revenue in the Soft Drinks segment is projected to reach US$8.85bn in 2023, with a 5.40% annual growth rate (CAGR 2023-2027).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Volume in the Soft Drinks segment is expected to reach 7.82bn L by 2027, with a 3.9% growth rate in 2024.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400" i="0" dirty="0">
                <a:solidFill>
                  <a:schemeClr val="tx2">
                    <a:lumMod val="50000"/>
                  </a:schemeClr>
                </a:solidFill>
                <a:effectLst/>
                <a:latin typeface="Söhne"/>
              </a:rPr>
              <a:t>The average volume per person in the Soft Drinks segment is anticipated to be 4.89L in 2023.</a:t>
            </a: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ABA302-EBA5-4F14-B247-173011011F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3504"/>
            <a:ext cx="6096000" cy="44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C7B526-78C2-426A-B1F3-22D77F763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542" y="2603500"/>
            <a:ext cx="3141878" cy="576262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Task: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78D843-154A-4EE3-9785-8ADAA573E1E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51541" y="3179761"/>
            <a:ext cx="3141879" cy="2847293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provide recommendations and insights To codex</a:t>
            </a:r>
            <a:endParaRPr lang="en-IN" sz="1600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improve Brand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increase Market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increase Productivity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FC49D2-8A3D-4A92-979C-AAB616B92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Tools used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C385941-9140-4327-B825-400540FFEA8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Python (</a:t>
            </a:r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pandas , NumPy, matplotlib, seaborn</a:t>
            </a:r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point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279C04-6581-482B-BC4B-6E05E477F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Data cleaning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C67284-531F-4242-8410-77DE3EF42517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766116" cy="284729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Helvetica Neue"/>
              </a:rPr>
              <a:t>Most of the respondents may not have answered honestly such as:</a:t>
            </a:r>
            <a:endParaRPr lang="en-US" b="1" i="0" dirty="0">
              <a:solidFill>
                <a:schemeClr val="tx2">
                  <a:lumMod val="50000"/>
                </a:schemeClr>
              </a:solidFill>
              <a:effectLst/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if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heard before 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is no then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Tried before 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has to be 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if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Tried before 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is no then Taste experience to be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Not applicable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if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Tried before 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is no then </a:t>
            </a:r>
            <a:r>
              <a:rPr lang="en-IN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Reasons preventing trying 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Helvetica Neue"/>
              </a:rPr>
              <a:t>has to be Not applicable</a:t>
            </a:r>
          </a:p>
          <a:p>
            <a:endParaRPr lang="en-IN" dirty="0"/>
          </a:p>
        </p:txBody>
      </p:sp>
      <p:pic>
        <p:nvPicPr>
          <p:cNvPr id="2050" name="Picture 2" descr="pandas (software) - Wikipedia">
            <a:extLst>
              <a:ext uri="{FF2B5EF4-FFF2-40B4-BE49-F238E27FC236}">
                <a16:creationId xmlns:a16="http://schemas.microsoft.com/office/drawing/2014/main" id="{E5EA0680-E3AC-499B-B162-B508A64F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721" y="4729579"/>
            <a:ext cx="798867" cy="4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plotlib Tutorial - javatpoint">
            <a:extLst>
              <a:ext uri="{FF2B5EF4-FFF2-40B4-BE49-F238E27FC236}">
                <a16:creationId xmlns:a16="http://schemas.microsoft.com/office/drawing/2014/main" id="{2B57BDF4-4069-4716-B0E8-0BAD5AE4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61" y="4739808"/>
            <a:ext cx="982220" cy="4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aborn · PyPI">
            <a:extLst>
              <a:ext uri="{FF2B5EF4-FFF2-40B4-BE49-F238E27FC236}">
                <a16:creationId xmlns:a16="http://schemas.microsoft.com/office/drawing/2014/main" id="{975DAACC-CAFB-4078-BF64-573A7570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67" y="4729579"/>
            <a:ext cx="869577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ject Jupyter - Wikipedia">
            <a:extLst>
              <a:ext uri="{FF2B5EF4-FFF2-40B4-BE49-F238E27FC236}">
                <a16:creationId xmlns:a16="http://schemas.microsoft.com/office/drawing/2014/main" id="{C584B9D1-8400-45CD-8C4E-F4A4E5B9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68" y="5431631"/>
            <a:ext cx="580819" cy="3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3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39B6C-8A93-41C3-A923-D9F74CFD9ACA}"/>
              </a:ext>
            </a:extLst>
          </p:cNvPr>
          <p:cNvSpPr/>
          <p:nvPr/>
        </p:nvSpPr>
        <p:spPr>
          <a:xfrm>
            <a:off x="340937" y="418540"/>
            <a:ext cx="4186240" cy="379319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Images of the code</a:t>
            </a:r>
            <a:endParaRPr lang="en-IN" sz="2000" b="1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956B2-D628-4D77-A236-7D289243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7" y="1089457"/>
            <a:ext cx="5299319" cy="233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20AFB-3894-493E-9D31-987F2FC1D4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56" y="797859"/>
            <a:ext cx="6124807" cy="3624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3CF3C3-016A-4B87-BAA7-D12E52627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" y="3949512"/>
            <a:ext cx="5953743" cy="2598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707041-370A-4CD1-8EEB-64F76C37F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24" y="4625789"/>
            <a:ext cx="6291361" cy="19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F9510F-8286-43E3-828B-0AA81FF4724F}"/>
              </a:ext>
            </a:extLst>
          </p:cNvPr>
          <p:cNvSpPr/>
          <p:nvPr/>
        </p:nvSpPr>
        <p:spPr>
          <a:xfrm>
            <a:off x="507064" y="1954306"/>
            <a:ext cx="5167595" cy="358588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657E1-360B-44B5-A5AE-62387630B2F1}"/>
              </a:ext>
            </a:extLst>
          </p:cNvPr>
          <p:cNvSpPr txBox="1"/>
          <p:nvPr/>
        </p:nvSpPr>
        <p:spPr>
          <a:xfrm>
            <a:off x="507064" y="1737699"/>
            <a:ext cx="604837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400" b="1" i="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a. Who prefers energy drink more?(male/female/non-binary?)</a:t>
            </a:r>
          </a:p>
          <a:p>
            <a:pPr algn="l"/>
            <a:endParaRPr lang="en-US" sz="1600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 majority of the response are from males, 	approximately </a:t>
            </a:r>
            <a:r>
              <a:rPr 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60.04%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where female consisting of 	</a:t>
            </a:r>
            <a:r>
              <a:rPr 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34.5% 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and the least of </a:t>
            </a:r>
            <a:r>
              <a:rPr 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5.1%</a:t>
            </a:r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from non binary </a:t>
            </a:r>
          </a:p>
          <a:p>
            <a:pPr algn="l"/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39B6C-8A93-41C3-A923-D9F74CFD9ACA}"/>
              </a:ext>
            </a:extLst>
          </p:cNvPr>
          <p:cNvSpPr/>
          <p:nvPr/>
        </p:nvSpPr>
        <p:spPr>
          <a:xfrm>
            <a:off x="430584" y="526116"/>
            <a:ext cx="4186240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1 : Demographic Insights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C61AC-A677-41AE-977D-90B73A7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10" y="1405915"/>
            <a:ext cx="4581526" cy="3729038"/>
          </a:xfrm>
          <a:prstGeom prst="rect">
            <a:avLst/>
          </a:prstGeom>
          <a:effectLst/>
        </p:spPr>
      </p:pic>
      <p:pic>
        <p:nvPicPr>
          <p:cNvPr id="11" name="Graphic 10" descr="Male profile with solid fill">
            <a:extLst>
              <a:ext uri="{FF2B5EF4-FFF2-40B4-BE49-F238E27FC236}">
                <a16:creationId xmlns:a16="http://schemas.microsoft.com/office/drawing/2014/main" id="{EF343B83-EC14-46AC-AA20-355EBF62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7295" y="3745006"/>
            <a:ext cx="1649505" cy="1205753"/>
          </a:xfrm>
          <a:prstGeom prst="rect">
            <a:avLst/>
          </a:prstGeom>
        </p:spPr>
      </p:pic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926036C0-A09D-450E-8CF6-E5958F2A8E53}"/>
              </a:ext>
            </a:extLst>
          </p:cNvPr>
          <p:cNvSpPr/>
          <p:nvPr/>
        </p:nvSpPr>
        <p:spPr>
          <a:xfrm>
            <a:off x="4833657" y="4043083"/>
            <a:ext cx="1862978" cy="609600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800" dirty="0">
                <a:solidFill>
                  <a:srgbClr val="FFC000"/>
                </a:solidFill>
                <a:latin typeface="Arial Black" panose="020B0A04020102020204" pitchFamily="34" charset="0"/>
              </a:rPr>
              <a:t>60.4%</a:t>
            </a:r>
          </a:p>
        </p:txBody>
      </p:sp>
    </p:spTree>
    <p:extLst>
      <p:ext uri="{BB962C8B-B14F-4D97-AF65-F5344CB8AC3E}">
        <p14:creationId xmlns:p14="http://schemas.microsoft.com/office/powerpoint/2010/main" val="330771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4657E1-360B-44B5-A5AE-62387630B2F1}"/>
              </a:ext>
            </a:extLst>
          </p:cNvPr>
          <p:cNvSpPr txBox="1"/>
          <p:nvPr/>
        </p:nvSpPr>
        <p:spPr>
          <a:xfrm>
            <a:off x="325763" y="366011"/>
            <a:ext cx="6048375" cy="270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b: Which age group prefers energy drinks more?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 Majority of the responses are from Age group of 19-30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 19-30 can be working professional and college students </a:t>
            </a:r>
          </a:p>
          <a:p>
            <a:pPr>
              <a:lnSpc>
                <a:spcPct val="150000"/>
              </a:lnSpc>
            </a:pPr>
            <a:endParaRPr lang="en-US" sz="1400" b="1" i="0" dirty="0">
              <a:solidFill>
                <a:schemeClr val="tx2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From this insight now The</a:t>
            </a:r>
            <a:r>
              <a:rPr lang="en-US" sz="1400" i="0" dirty="0">
                <a:solidFill>
                  <a:schemeClr val="accent6">
                    <a:lumMod val="7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company have now have a Target audience to focus on the age group of 19-30</a:t>
            </a:r>
            <a:endParaRPr lang="en-US" sz="1400" i="0" dirty="0">
              <a:solidFill>
                <a:schemeClr val="accent6">
                  <a:lumMod val="75000"/>
                </a:schemeClr>
              </a:solidFill>
              <a:effectLst/>
              <a:latin typeface="Helvetica Neue"/>
            </a:endParaRPr>
          </a:p>
          <a:p>
            <a:pPr algn="l"/>
            <a:endParaRPr lang="en-US" sz="1600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9E495-7206-4793-A3C9-2C43B506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3" y="366011"/>
            <a:ext cx="5817861" cy="2796988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D49D5-B6CB-4709-B1B5-83C49B8696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57" y="3429000"/>
            <a:ext cx="5717243" cy="3340563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96C175-A28B-42AF-A97C-39511F493403}"/>
              </a:ext>
            </a:extLst>
          </p:cNvPr>
          <p:cNvSpPr txBox="1"/>
          <p:nvPr/>
        </p:nvSpPr>
        <p:spPr>
          <a:xfrm>
            <a:off x="325763" y="3429000"/>
            <a:ext cx="6096000" cy="156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C: Which type of marketing reaches the most Youth (15-30)</a:t>
            </a:r>
          </a:p>
          <a:p>
            <a:pPr algn="l">
              <a:lnSpc>
                <a:spcPct val="150000"/>
              </a:lnSpc>
            </a:pPr>
            <a:endParaRPr lang="en-US" sz="14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Helvetica Neue"/>
              </a:rPr>
              <a:t>	Online ads is the type of marketing which reaches customer more where in today’s era most of the consumers spend their time in digital platforms like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Instagram, Facebook, YouTube etc.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2BFCCB-CB58-4C66-B061-8CB31B0C8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14183" y="5214818"/>
            <a:ext cx="4108076" cy="12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1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4657E1-360B-44B5-A5AE-62387630B2F1}"/>
              </a:ext>
            </a:extLst>
          </p:cNvPr>
          <p:cNvSpPr txBox="1"/>
          <p:nvPr/>
        </p:nvSpPr>
        <p:spPr>
          <a:xfrm>
            <a:off x="228602" y="1047443"/>
            <a:ext cx="734657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400" b="1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/>
            <a:r>
              <a:rPr lang="en-US" sz="1350" b="1" i="0" dirty="0">
                <a:solidFill>
                  <a:srgbClr val="000000"/>
                </a:solidFill>
                <a:effectLst/>
                <a:latin typeface="Helvetica Neue"/>
              </a:rPr>
              <a:t>a. </a:t>
            </a:r>
            <a:r>
              <a:rPr lang="en-US" sz="1400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</a:t>
            </a:r>
            <a:r>
              <a:rPr lang="en-US" sz="1350" b="1" i="0" dirty="0">
                <a:solidFill>
                  <a:srgbClr val="000000"/>
                </a:solidFill>
                <a:effectLst/>
                <a:latin typeface="Helvetica Neue"/>
              </a:rPr>
              <a:t> are the preferred ingredients of energy drinks among respondents?</a:t>
            </a:r>
          </a:p>
          <a:p>
            <a:pPr algn="just"/>
            <a:endParaRPr lang="en-US" sz="1600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350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Caffeine is the mostly preferred ingredient among the respondents followed by vitamins  </a:t>
            </a:r>
            <a:r>
              <a:rPr lang="en-US" sz="1350" b="1" i="0" dirty="0">
                <a:solidFill>
                  <a:schemeClr val="accent2"/>
                </a:solidFill>
                <a:effectLst/>
                <a:latin typeface="Google Sans"/>
              </a:rPr>
              <a:t>Caffeine is a drug that stimulates (increases the activity of) your brain and nervous system.</a:t>
            </a:r>
            <a:endParaRPr lang="en-US" sz="1350" b="1" dirty="0">
              <a:solidFill>
                <a:schemeClr val="accent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350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data represents that most likely the consumers are included sports ,</a:t>
            </a:r>
          </a:p>
          <a:p>
            <a:pPr algn="just">
              <a:lnSpc>
                <a:spcPct val="150000"/>
              </a:lnSpc>
            </a:pPr>
            <a:r>
              <a:rPr lang="en-US" sz="1350" b="1" i="0" dirty="0">
                <a:solidFill>
                  <a:schemeClr val="accent1">
                    <a:lumMod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Gym activity where it requires more energy</a:t>
            </a:r>
          </a:p>
          <a:p>
            <a:pPr algn="just"/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39B6C-8A93-41C3-A923-D9F74CFD9ACA}"/>
              </a:ext>
            </a:extLst>
          </p:cNvPr>
          <p:cNvSpPr/>
          <p:nvPr/>
        </p:nvSpPr>
        <p:spPr>
          <a:xfrm>
            <a:off x="389966" y="3322337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3C5CC-6D2B-4963-885C-DF3AFBD0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94" y="1111624"/>
            <a:ext cx="4575564" cy="4419600"/>
          </a:xfrm>
          <a:prstGeom prst="rect">
            <a:avLst/>
          </a:prstGeom>
          <a:effectLst/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CB1D01-06B8-4860-8C6E-6760008E510D}"/>
              </a:ext>
            </a:extLst>
          </p:cNvPr>
          <p:cNvSpPr/>
          <p:nvPr/>
        </p:nvSpPr>
        <p:spPr>
          <a:xfrm>
            <a:off x="389966" y="315983"/>
            <a:ext cx="6902546" cy="676275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200" b="1" i="0" dirty="0">
                <a:solidFill>
                  <a:srgbClr val="000000"/>
                </a:solidFill>
                <a:effectLst/>
                <a:latin typeface="Helvetica Neue"/>
              </a:rPr>
              <a:t>2 : Consumer Preferences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D8F32-06B3-4E1C-B113-64DED6921F4B}"/>
              </a:ext>
            </a:extLst>
          </p:cNvPr>
          <p:cNvSpPr txBox="1"/>
          <p:nvPr/>
        </p:nvSpPr>
        <p:spPr>
          <a:xfrm>
            <a:off x="228602" y="3704010"/>
            <a:ext cx="7767916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Codex can improve Caffeine in their product or introduce new coffee flavour since many of the respondent prefer caffein and it is widely present in Coffee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Codex now have target audience who they can focus on such as respondents included in sports and exercise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78146-20EE-4B5F-B24E-34E1E8A4EF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212" y="5366330"/>
            <a:ext cx="2501153" cy="1229724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36375-6593-4ADD-B97F-73E1470B2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33184" y="5235357"/>
            <a:ext cx="1620651" cy="14916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2426E7-71E3-46E9-95B4-CE38F996248B}"/>
              </a:ext>
            </a:extLst>
          </p:cNvPr>
          <p:cNvCxnSpPr>
            <a:cxnSpLocks/>
          </p:cNvCxnSpPr>
          <p:nvPr/>
        </p:nvCxnSpPr>
        <p:spPr>
          <a:xfrm>
            <a:off x="3209365" y="5810557"/>
            <a:ext cx="2886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1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4657E1-360B-44B5-A5AE-62387630B2F1}"/>
              </a:ext>
            </a:extLst>
          </p:cNvPr>
          <p:cNvSpPr txBox="1"/>
          <p:nvPr/>
        </p:nvSpPr>
        <p:spPr>
          <a:xfrm>
            <a:off x="254045" y="724599"/>
            <a:ext cx="6048375" cy="227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B. What packaging preferences do respondents have for energy drinks?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50000"/>
              </a:lnSpc>
            </a:pPr>
            <a:r>
              <a:rPr lang="en-US" sz="14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 majority of the respondents prefer  Compact and portable due to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they are small-sized containers that are designed to be easily carried or transported. They are typically lightweight, easy to handle   </a:t>
            </a:r>
          </a:p>
          <a:p>
            <a:pPr algn="ctr"/>
            <a:endParaRPr lang="en-US" sz="1600" b="1" dirty="0">
              <a:solidFill>
                <a:schemeClr val="accent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636A0-9A26-483E-B0DA-A1B03794D2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08" y="1187886"/>
            <a:ext cx="5533360" cy="4908113"/>
          </a:xfrm>
          <a:prstGeom prst="rect">
            <a:avLst/>
          </a:prstGeom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E7DB69-DF4A-42E1-AEB8-912A9AEBD38B}"/>
              </a:ext>
            </a:extLst>
          </p:cNvPr>
          <p:cNvSpPr/>
          <p:nvPr/>
        </p:nvSpPr>
        <p:spPr>
          <a:xfrm>
            <a:off x="398930" y="2760998"/>
            <a:ext cx="1690487" cy="298238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rgbClr val="000000"/>
                </a:solidFill>
                <a:effectLst/>
                <a:latin typeface="Helvetica Neue"/>
              </a:rPr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12410A-0280-4002-BFF6-91160501CE9E}"/>
              </a:ext>
            </a:extLst>
          </p:cNvPr>
          <p:cNvSpPr txBox="1"/>
          <p:nvPr/>
        </p:nvSpPr>
        <p:spPr>
          <a:xfrm>
            <a:off x="0" y="3309563"/>
            <a:ext cx="6732494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Codex can initiate themselves in packing the product in 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Compact and portable form or produce it in such a way where 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consumers can </a:t>
            </a:r>
            <a:r>
              <a:rPr lang="en-US" sz="1400" b="1" i="0" dirty="0">
                <a:solidFill>
                  <a:schemeClr val="accent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easily carry and Transport it from one place to another </a:t>
            </a:r>
            <a:endParaRPr lang="en-IN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590F84-A71B-4298-AE96-C8A986DAD3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23211" y="4457590"/>
            <a:ext cx="2528336" cy="22076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7539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1052</TotalTime>
  <Words>1887</Words>
  <Application>Microsoft Office PowerPoint</Application>
  <PresentationFormat>Widescreen</PresentationFormat>
  <Paragraphs>222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Century Gothic</vt:lpstr>
      <vt:lpstr>Google Sans</vt:lpstr>
      <vt:lpstr>Helvetica Neue</vt:lpstr>
      <vt:lpstr>Segoe UI Semibold</vt:lpstr>
      <vt:lpstr>Söhne</vt:lpstr>
      <vt:lpstr>Wingdings 3</vt:lpstr>
      <vt:lpstr>Ion Boardroom</vt:lpstr>
      <vt:lpstr>Code Basics P6  Providing marketing insights    Codex Food and beverage </vt:lpstr>
      <vt:lpstr>Overview:</vt:lpstr>
      <vt:lpstr>Market: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kumar</dc:creator>
  <cp:lastModifiedBy>sam kumar</cp:lastModifiedBy>
  <cp:revision>119</cp:revision>
  <dcterms:created xsi:type="dcterms:W3CDTF">2023-07-12T15:48:05Z</dcterms:created>
  <dcterms:modified xsi:type="dcterms:W3CDTF">2023-07-16T09:18:48Z</dcterms:modified>
</cp:coreProperties>
</file>